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9" r:id="rId4"/>
    <p:sldId id="260" r:id="rId5"/>
    <p:sldId id="264" r:id="rId6"/>
    <p:sldId id="265" r:id="rId7"/>
    <p:sldId id="266" r:id="rId8"/>
    <p:sldId id="276" r:id="rId9"/>
    <p:sldId id="273" r:id="rId10"/>
    <p:sldId id="270" r:id="rId11"/>
    <p:sldId id="272" r:id="rId12"/>
    <p:sldId id="271" r:id="rId13"/>
    <p:sldId id="263" r:id="rId14"/>
    <p:sldId id="275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CFD7C237-AF2D-412E-8B1C-729EAF215A8A}">
          <p14:sldIdLst>
            <p14:sldId id="256"/>
            <p14:sldId id="262"/>
            <p14:sldId id="279"/>
            <p14:sldId id="260"/>
            <p14:sldId id="264"/>
            <p14:sldId id="265"/>
            <p14:sldId id="266"/>
            <p14:sldId id="276"/>
            <p14:sldId id="273"/>
            <p14:sldId id="270"/>
            <p14:sldId id="272"/>
            <p14:sldId id="271"/>
            <p14:sldId id="263"/>
            <p14:sldId id="275"/>
            <p14:sldId id="274"/>
          </p14:sldIdLst>
        </p14:section>
        <p14:section name="Раздел без заголовка" id="{C90F237D-031A-4CA3-956B-4CD7C208AF3F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Пользователь" initials="П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184" autoAdjust="0"/>
    <p:restoredTop sz="94660"/>
  </p:normalViewPr>
  <p:slideViewPr>
    <p:cSldViewPr showGuides="1">
      <p:cViewPr varScale="1">
        <p:scale>
          <a:sx n="111" d="100"/>
          <a:sy n="111" d="100"/>
        </p:scale>
        <p:origin x="15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08T14:23:24.175" idx="3">
    <p:pos x="7426" y="261"/>
    <p:text/>
  </p:cm>
  <p:cm authorId="0" dt="2024-04-08T14:23:39.536" idx="4">
    <p:pos x="10" y="10"/>
    <p:text>
убрать пробел</p:tex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4-04-08T14:05:57.055" idx="2">
    <p:pos x="10" y="10"/>
    <p:text>сделать слаид с ДУ управлением scada</p:tex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879497-D773-407E-9EA9-5199C61F3C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DF78E3C-25C1-4092-A3F8-71064D46F3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B406742-176D-4587-A058-0F19A9615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C5EF806-E695-4F4F-A944-9AC2DCCF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1928C96-029C-4B3A-BC82-B98D740FD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310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E52518-A9C1-442D-82C6-5ED5B5B93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C3684AA7-5368-4794-9D52-492F83B46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3190151-7F90-4127-A29D-D46309B345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62978F4-9047-447E-8B41-D713556E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6C44AAF-7DA5-4AF5-9229-D47135C6C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0459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B9DC004-CEA0-42C2-8169-74DFF2089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285134D-634D-45A6-9544-86E43EC491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08904A-19A7-4C5C-AD2D-2AAEBB2EB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4A30AB4-318F-4ED0-AA18-8C6941EF6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6FEBBC-64C3-4F9B-8D23-F6070681E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225D57A-256E-4AB0-B0AC-095493E71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470304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807F2C3-0AF8-41A6-9393-0F6334C39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B82378C-7576-400B-96DB-203169BCC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BE93CF3D-0695-4B1D-B463-3E336322F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35ECA0F1-F0B1-410E-B5FD-7A0128B53C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B33CDC7-1FCB-4CB6-8ADC-8C2DB38596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3087BFCB-B65C-4ECB-8D2E-511212E7A6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D2D4EB85-31D6-42DE-A088-A44E09DCE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5F586AFA-A7EA-4DB2-8052-338A99311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996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638340-E32F-46D9-B25D-969C9481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35A8F74A-4797-47CF-B6D7-720BF358B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DD2AAB3-47F9-4D8F-857D-94D893C7E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F8DAA2-CF72-4C1F-A3FF-86186B04D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28336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9F8D519-0113-45DB-981E-EF5B486BE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F6D7B398-DD68-4BF1-B6BB-0E28713143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7C751DA-5832-4FFB-92C2-4D4CD1444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63777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40D877-B1CE-4576-87FB-7D24ADD91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11B9719-3CDF-4150-B83D-BDE13303A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B5BA0E3-09A9-4ADE-B7DB-AE57C9F3C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800D932-998F-4C67-AF46-3025ADC54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7832D50-8FEB-4268-A7D8-5C9D98CFC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4E2ED58-B810-4CBB-9443-4A34CEC4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0606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DF5B31-07EC-429F-93E4-50D6DF77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FFDF123-28BA-4EC4-BF81-238E981FE0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13581994-0722-47F3-B960-B774DAEC0C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00AA209E-927A-4FD7-8FEB-DBCE1175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A5CC9D7-5107-4207-BF94-1521EE3A2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E9A4B84-CCBB-48CA-A23C-4E8DE731A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3776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1EA529-C922-48F6-979F-6AAE7E2B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7CC164-615B-4B1E-AA60-8987AB8B89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9CDC40-8087-420B-9BC6-ADFD92D89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C70BC2-0211-41C9-AA3E-546B5D74F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5B03D49-682A-4357-9882-FA463D6CB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61755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E62FC0D3-04B4-4FC8-949F-32E8F1C639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FDE84B0-4288-43AF-B2F0-7C9834FF2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DEFF34A-5D1E-4C3B-899B-DA4AF89E5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D715BF-2472-4951-9E43-A6EDFD7FA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2BAF45-B4AE-4C5A-A2E0-CFA545261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47696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CBE237A-89B0-41C8-AC3B-74192837DC10}"/>
              </a:ext>
            </a:extLst>
          </p:cNvPr>
          <p:cNvGrpSpPr/>
          <p:nvPr userDrawn="1"/>
        </p:nvGrpSpPr>
        <p:grpSpPr>
          <a:xfrm>
            <a:off x="6060893" y="6426000"/>
            <a:ext cx="6127807" cy="432000"/>
            <a:chOff x="6064193" y="6444000"/>
            <a:chExt cx="6127807" cy="414000"/>
          </a:xfrm>
        </p:grpSpPr>
        <p:sp>
          <p:nvSpPr>
            <p:cNvPr id="9" name="Полилиния: фигура 8">
              <a:extLst>
                <a:ext uri="{FF2B5EF4-FFF2-40B4-BE49-F238E27FC236}">
                  <a16:creationId xmlns:a16="http://schemas.microsoft.com/office/drawing/2014/main" id="{D320D61D-80E5-4710-8370-234EC093502E}"/>
                </a:ext>
              </a:extLst>
            </p:cNvPr>
            <p:cNvSpPr/>
            <p:nvPr userDrawn="1"/>
          </p:nvSpPr>
          <p:spPr>
            <a:xfrm>
              <a:off x="6064193" y="6444001"/>
              <a:ext cx="4362755" cy="413999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  <a:gd name="connsiteX0" fmla="*/ 3901563 w 3916311"/>
                <a:gd name="connsiteY0" fmla="*/ 0 h 604683"/>
                <a:gd name="connsiteX1" fmla="*/ 0 w 3916311"/>
                <a:gd name="connsiteY1" fmla="*/ 4301 h 604683"/>
                <a:gd name="connsiteX2" fmla="*/ 37485 w 3916311"/>
                <a:gd name="connsiteY2" fmla="*/ 604683 h 604683"/>
                <a:gd name="connsiteX3" fmla="*/ 3916311 w 3916311"/>
                <a:gd name="connsiteY3" fmla="*/ 604683 h 604683"/>
                <a:gd name="connsiteX4" fmla="*/ 3901563 w 3916311"/>
                <a:gd name="connsiteY4" fmla="*/ 0 h 604683"/>
                <a:gd name="connsiteX0" fmla="*/ 5369028 w 5383776"/>
                <a:gd name="connsiteY0" fmla="*/ 0 h 661833"/>
                <a:gd name="connsiteX1" fmla="*/ 1467465 w 5383776"/>
                <a:gd name="connsiteY1" fmla="*/ 4301 h 661833"/>
                <a:gd name="connsiteX2" fmla="*/ 0 w 5383776"/>
                <a:gd name="connsiteY2" fmla="*/ 661833 h 661833"/>
                <a:gd name="connsiteX3" fmla="*/ 5383776 w 5383776"/>
                <a:gd name="connsiteY3" fmla="*/ 604683 h 661833"/>
                <a:gd name="connsiteX4" fmla="*/ 5369028 w 5383776"/>
                <a:gd name="connsiteY4" fmla="*/ 0 h 661833"/>
                <a:gd name="connsiteX0" fmla="*/ 5388078 w 5402826"/>
                <a:gd name="connsiteY0" fmla="*/ 0 h 623733"/>
                <a:gd name="connsiteX1" fmla="*/ 1486515 w 5402826"/>
                <a:gd name="connsiteY1" fmla="*/ 4301 h 623733"/>
                <a:gd name="connsiteX2" fmla="*/ 0 w 5402826"/>
                <a:gd name="connsiteY2" fmla="*/ 623733 h 623733"/>
                <a:gd name="connsiteX3" fmla="*/ 5402826 w 5402826"/>
                <a:gd name="connsiteY3" fmla="*/ 604683 h 623733"/>
                <a:gd name="connsiteX4" fmla="*/ 5388078 w 5402826"/>
                <a:gd name="connsiteY4" fmla="*/ 0 h 62373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64726 w 5388078"/>
                <a:gd name="connsiteY3" fmla="*/ 642783 h 642783"/>
                <a:gd name="connsiteX4" fmla="*/ 5388078 w 5388078"/>
                <a:gd name="connsiteY4" fmla="*/ 0 h 64278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79966 w 5388078"/>
                <a:gd name="connsiteY3" fmla="*/ 642783 h 642783"/>
                <a:gd name="connsiteX4" fmla="*/ 5388078 w 5388078"/>
                <a:gd name="connsiteY4" fmla="*/ 0 h 642783"/>
                <a:gd name="connsiteX0" fmla="*/ 5388078 w 5395206"/>
                <a:gd name="connsiteY0" fmla="*/ 0 h 642783"/>
                <a:gd name="connsiteX1" fmla="*/ 1486515 w 5395206"/>
                <a:gd name="connsiteY1" fmla="*/ 4301 h 642783"/>
                <a:gd name="connsiteX2" fmla="*/ 0 w 5395206"/>
                <a:gd name="connsiteY2" fmla="*/ 623733 h 642783"/>
                <a:gd name="connsiteX3" fmla="*/ 5395206 w 5395206"/>
                <a:gd name="connsiteY3" fmla="*/ 642783 h 642783"/>
                <a:gd name="connsiteX4" fmla="*/ 5388078 w 5395206"/>
                <a:gd name="connsiteY4" fmla="*/ 0 h 642783"/>
                <a:gd name="connsiteX0" fmla="*/ 5388078 w 5395206"/>
                <a:gd name="connsiteY0" fmla="*/ 0 h 642783"/>
                <a:gd name="connsiteX1" fmla="*/ 1486515 w 5395206"/>
                <a:gd name="connsiteY1" fmla="*/ 4301 h 642783"/>
                <a:gd name="connsiteX2" fmla="*/ 0 w 5395206"/>
                <a:gd name="connsiteY2" fmla="*/ 623733 h 642783"/>
                <a:gd name="connsiteX3" fmla="*/ 5395206 w 5395206"/>
                <a:gd name="connsiteY3" fmla="*/ 642783 h 642783"/>
                <a:gd name="connsiteX4" fmla="*/ 5388078 w 5395206"/>
                <a:gd name="connsiteY4" fmla="*/ 0 h 642783"/>
                <a:gd name="connsiteX0" fmla="*/ 5388078 w 5388078"/>
                <a:gd name="connsiteY0" fmla="*/ 0 h 642783"/>
                <a:gd name="connsiteX1" fmla="*/ 1486515 w 5388078"/>
                <a:gd name="connsiteY1" fmla="*/ 4301 h 642783"/>
                <a:gd name="connsiteX2" fmla="*/ 0 w 5388078"/>
                <a:gd name="connsiteY2" fmla="*/ 623733 h 642783"/>
                <a:gd name="connsiteX3" fmla="*/ 5379966 w 5388078"/>
                <a:gd name="connsiteY3" fmla="*/ 642783 h 642783"/>
                <a:gd name="connsiteX4" fmla="*/ 5388078 w 5388078"/>
                <a:gd name="connsiteY4" fmla="*/ 0 h 642783"/>
                <a:gd name="connsiteX0" fmla="*/ 5365218 w 5365218"/>
                <a:gd name="connsiteY0" fmla="*/ 0 h 642783"/>
                <a:gd name="connsiteX1" fmla="*/ 1463655 w 5365218"/>
                <a:gd name="connsiteY1" fmla="*/ 4301 h 642783"/>
                <a:gd name="connsiteX2" fmla="*/ 0 w 5365218"/>
                <a:gd name="connsiteY2" fmla="*/ 638973 h 642783"/>
                <a:gd name="connsiteX3" fmla="*/ 5357106 w 5365218"/>
                <a:gd name="connsiteY3" fmla="*/ 642783 h 642783"/>
                <a:gd name="connsiteX4" fmla="*/ 5365218 w 5365218"/>
                <a:gd name="connsiteY4" fmla="*/ 0 h 642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218" h="642783">
                  <a:moveTo>
                    <a:pt x="5365218" y="0"/>
                  </a:moveTo>
                  <a:lnTo>
                    <a:pt x="1463655" y="4301"/>
                  </a:lnTo>
                  <a:lnTo>
                    <a:pt x="0" y="638973"/>
                  </a:lnTo>
                  <a:lnTo>
                    <a:pt x="5357106" y="642783"/>
                  </a:lnTo>
                  <a:lnTo>
                    <a:pt x="5365218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2DB3D2C-4A39-441B-897F-B6315785E846}"/>
                </a:ext>
              </a:extLst>
            </p:cNvPr>
            <p:cNvSpPr/>
            <p:nvPr userDrawn="1"/>
          </p:nvSpPr>
          <p:spPr>
            <a:xfrm>
              <a:off x="10426948" y="6444000"/>
              <a:ext cx="1765052" cy="414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" name="Текст 2">
            <a:extLst>
              <a:ext uri="{FF2B5EF4-FFF2-40B4-BE49-F238E27FC236}">
                <a16:creationId xmlns:a16="http://schemas.microsoft.com/office/drawing/2014/main" id="{96C896F5-118A-4FD4-98E6-B841BC5D7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096000" y="1989138"/>
            <a:ext cx="5670550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C28E2487-BC1B-4086-BFB2-56D78AD1E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434565"/>
            <a:ext cx="5670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8AFC6EC-9665-443F-B9FF-976A7F5AA4C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1363" y="639763"/>
            <a:ext cx="4410075" cy="55784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8618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8395D25-A0F8-409F-9496-319F02D186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63" y="1989138"/>
            <a:ext cx="11025187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Заголовок 6">
            <a:extLst>
              <a:ext uri="{FF2B5EF4-FFF2-40B4-BE49-F238E27FC236}">
                <a16:creationId xmlns:a16="http://schemas.microsoft.com/office/drawing/2014/main" id="{92BE94D3-8010-4A2F-85E0-B2C88EC54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2" y="434565"/>
            <a:ext cx="11025187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349429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олилиния: фигура 8">
            <a:extLst>
              <a:ext uri="{FF2B5EF4-FFF2-40B4-BE49-F238E27FC236}">
                <a16:creationId xmlns:a16="http://schemas.microsoft.com/office/drawing/2014/main" id="{D320D61D-80E5-4710-8370-234EC093502E}"/>
              </a:ext>
            </a:extLst>
          </p:cNvPr>
          <p:cNvSpPr/>
          <p:nvPr userDrawn="1"/>
        </p:nvSpPr>
        <p:spPr>
          <a:xfrm rot="10800000">
            <a:off x="0" y="0"/>
            <a:ext cx="436275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  <a:gd name="connsiteX0" fmla="*/ 3901563 w 3916311"/>
              <a:gd name="connsiteY0" fmla="*/ 0 h 604683"/>
              <a:gd name="connsiteX1" fmla="*/ 0 w 3916311"/>
              <a:gd name="connsiteY1" fmla="*/ 4301 h 604683"/>
              <a:gd name="connsiteX2" fmla="*/ 37485 w 3916311"/>
              <a:gd name="connsiteY2" fmla="*/ 604683 h 604683"/>
              <a:gd name="connsiteX3" fmla="*/ 3916311 w 3916311"/>
              <a:gd name="connsiteY3" fmla="*/ 604683 h 604683"/>
              <a:gd name="connsiteX4" fmla="*/ 3901563 w 3916311"/>
              <a:gd name="connsiteY4" fmla="*/ 0 h 604683"/>
              <a:gd name="connsiteX0" fmla="*/ 5369028 w 5383776"/>
              <a:gd name="connsiteY0" fmla="*/ 0 h 661833"/>
              <a:gd name="connsiteX1" fmla="*/ 1467465 w 5383776"/>
              <a:gd name="connsiteY1" fmla="*/ 4301 h 661833"/>
              <a:gd name="connsiteX2" fmla="*/ 0 w 5383776"/>
              <a:gd name="connsiteY2" fmla="*/ 661833 h 661833"/>
              <a:gd name="connsiteX3" fmla="*/ 5383776 w 5383776"/>
              <a:gd name="connsiteY3" fmla="*/ 604683 h 661833"/>
              <a:gd name="connsiteX4" fmla="*/ 5369028 w 5383776"/>
              <a:gd name="connsiteY4" fmla="*/ 0 h 661833"/>
              <a:gd name="connsiteX0" fmla="*/ 5388078 w 5402826"/>
              <a:gd name="connsiteY0" fmla="*/ 0 h 623733"/>
              <a:gd name="connsiteX1" fmla="*/ 1486515 w 5402826"/>
              <a:gd name="connsiteY1" fmla="*/ 4301 h 623733"/>
              <a:gd name="connsiteX2" fmla="*/ 0 w 5402826"/>
              <a:gd name="connsiteY2" fmla="*/ 623733 h 623733"/>
              <a:gd name="connsiteX3" fmla="*/ 5402826 w 5402826"/>
              <a:gd name="connsiteY3" fmla="*/ 604683 h 623733"/>
              <a:gd name="connsiteX4" fmla="*/ 5388078 w 5402826"/>
              <a:gd name="connsiteY4" fmla="*/ 0 h 62373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64726 w 5388078"/>
              <a:gd name="connsiteY3" fmla="*/ 642783 h 642783"/>
              <a:gd name="connsiteX4" fmla="*/ 5388078 w 5388078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65218 w 5365218"/>
              <a:gd name="connsiteY0" fmla="*/ 0 h 642783"/>
              <a:gd name="connsiteX1" fmla="*/ 1463655 w 5365218"/>
              <a:gd name="connsiteY1" fmla="*/ 4301 h 642783"/>
              <a:gd name="connsiteX2" fmla="*/ 0 w 5365218"/>
              <a:gd name="connsiteY2" fmla="*/ 638973 h 642783"/>
              <a:gd name="connsiteX3" fmla="*/ 5357106 w 5365218"/>
              <a:gd name="connsiteY3" fmla="*/ 642783 h 642783"/>
              <a:gd name="connsiteX4" fmla="*/ 5365218 w 5365218"/>
              <a:gd name="connsiteY4" fmla="*/ 0 h 6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218" h="642783">
                <a:moveTo>
                  <a:pt x="5365218" y="0"/>
                </a:moveTo>
                <a:lnTo>
                  <a:pt x="1463655" y="4301"/>
                </a:lnTo>
                <a:lnTo>
                  <a:pt x="0" y="638973"/>
                </a:lnTo>
                <a:lnTo>
                  <a:pt x="5357106" y="642783"/>
                </a:lnTo>
                <a:lnTo>
                  <a:pt x="536521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7E318BF-DBD5-45E8-939C-A03484CD64FB}"/>
              </a:ext>
            </a:extLst>
          </p:cNvPr>
          <p:cNvGrpSpPr/>
          <p:nvPr userDrawn="1"/>
        </p:nvGrpSpPr>
        <p:grpSpPr>
          <a:xfrm>
            <a:off x="0" y="6441041"/>
            <a:ext cx="6132647" cy="432000"/>
            <a:chOff x="0" y="6441041"/>
            <a:chExt cx="6132647" cy="432000"/>
          </a:xfrm>
        </p:grpSpPr>
        <p:sp>
          <p:nvSpPr>
            <p:cNvPr id="8" name="Полилиния: фигура 7">
              <a:extLst>
                <a:ext uri="{FF2B5EF4-FFF2-40B4-BE49-F238E27FC236}">
                  <a16:creationId xmlns:a16="http://schemas.microsoft.com/office/drawing/2014/main" id="{8C42AD6E-4F39-4B66-853B-09435296EDBD}"/>
                </a:ext>
              </a:extLst>
            </p:cNvPr>
            <p:cNvSpPr/>
            <p:nvPr userDrawn="1"/>
          </p:nvSpPr>
          <p:spPr>
            <a:xfrm rot="10800000">
              <a:off x="1755302" y="6441041"/>
              <a:ext cx="4377345" cy="432000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161" h="619432">
                  <a:moveTo>
                    <a:pt x="5368413" y="14749"/>
                  </a:moveTo>
                  <a:lnTo>
                    <a:pt x="0" y="0"/>
                  </a:lnTo>
                  <a:lnTo>
                    <a:pt x="1504335" y="619432"/>
                  </a:lnTo>
                  <a:lnTo>
                    <a:pt x="5383161" y="619432"/>
                  </a:lnTo>
                  <a:lnTo>
                    <a:pt x="5368413" y="1474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0" name="Прямоугольник 9">
              <a:extLst>
                <a:ext uri="{FF2B5EF4-FFF2-40B4-BE49-F238E27FC236}">
                  <a16:creationId xmlns:a16="http://schemas.microsoft.com/office/drawing/2014/main" id="{A2DB3D2C-4A39-441B-897F-B6315785E846}"/>
                </a:ext>
              </a:extLst>
            </p:cNvPr>
            <p:cNvSpPr/>
            <p:nvPr userDrawn="1"/>
          </p:nvSpPr>
          <p:spPr>
            <a:xfrm>
              <a:off x="0" y="6441041"/>
              <a:ext cx="1765052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15" name="Текст 2">
            <a:extLst>
              <a:ext uri="{FF2B5EF4-FFF2-40B4-BE49-F238E27FC236}">
                <a16:creationId xmlns:a16="http://schemas.microsoft.com/office/drawing/2014/main" id="{3EC7FEDF-4BAA-461E-8225-50D2A514E2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450" y="1989138"/>
            <a:ext cx="5670550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16" name="Заголовок 6">
            <a:extLst>
              <a:ext uri="{FF2B5EF4-FFF2-40B4-BE49-F238E27FC236}">
                <a16:creationId xmlns:a16="http://schemas.microsoft.com/office/drawing/2014/main" id="{78B2BF59-E3B1-444C-B67C-2D41D771C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449" y="434565"/>
            <a:ext cx="567055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7" name="Рисунок 12">
            <a:extLst>
              <a:ext uri="{FF2B5EF4-FFF2-40B4-BE49-F238E27FC236}">
                <a16:creationId xmlns:a16="http://schemas.microsoft.com/office/drawing/2014/main" id="{BE0FAE70-1B66-4B3B-BB6B-9F7F5743E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21449" y="432001"/>
            <a:ext cx="5245102" cy="5578476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4666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CED9912C-D331-4DBB-B9F2-A555583C10B5}"/>
              </a:ext>
            </a:extLst>
          </p:cNvPr>
          <p:cNvSpPr/>
          <p:nvPr userDrawn="1"/>
        </p:nvSpPr>
        <p:spPr>
          <a:xfrm>
            <a:off x="0" y="4383000"/>
            <a:ext cx="1146000" cy="247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2">
            <a:extLst>
              <a:ext uri="{FF2B5EF4-FFF2-40B4-BE49-F238E27FC236}">
                <a16:creationId xmlns:a16="http://schemas.microsoft.com/office/drawing/2014/main" id="{929454D8-E93E-4108-BBFE-11C3076D74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41363" y="1989138"/>
            <a:ext cx="11025187" cy="4229100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Заголовок 6">
            <a:extLst>
              <a:ext uri="{FF2B5EF4-FFF2-40B4-BE49-F238E27FC236}">
                <a16:creationId xmlns:a16="http://schemas.microsoft.com/office/drawing/2014/main" id="{6CA30DDE-7800-4BF4-896C-F3A7A00E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1362" y="434565"/>
            <a:ext cx="11025187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2981430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EF014716-F7AB-41FE-A8D2-4453A3F3F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1000" y="3216958"/>
            <a:ext cx="3789828" cy="3259160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5">
            <a:extLst>
              <a:ext uri="{FF2B5EF4-FFF2-40B4-BE49-F238E27FC236}">
                <a16:creationId xmlns:a16="http://schemas.microsoft.com/office/drawing/2014/main" id="{7FEEDDEC-D370-4DCB-82C8-FC7AFE5247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81172" y="3203376"/>
            <a:ext cx="3789828" cy="3259160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Рисунок 5">
            <a:extLst>
              <a:ext uri="{FF2B5EF4-FFF2-40B4-BE49-F238E27FC236}">
                <a16:creationId xmlns:a16="http://schemas.microsoft.com/office/drawing/2014/main" id="{CA38D598-38F5-46E6-AAEA-5A95EE17EBF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41000" y="3699000"/>
            <a:ext cx="3105000" cy="2779887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5">
            <a:extLst>
              <a:ext uri="{FF2B5EF4-FFF2-40B4-BE49-F238E27FC236}">
                <a16:creationId xmlns:a16="http://schemas.microsoft.com/office/drawing/2014/main" id="{12FB2C72-D83F-4B4E-A809-58441D52EAC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841000" y="675556"/>
            <a:ext cx="3105000" cy="2779887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481B642-7918-47A7-9081-E5AC4F1D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327800" cy="1325563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3" name="Текст 12">
            <a:extLst>
              <a:ext uri="{FF2B5EF4-FFF2-40B4-BE49-F238E27FC236}">
                <a16:creationId xmlns:a16="http://schemas.microsoft.com/office/drawing/2014/main" id="{95AEDA8C-AA7B-40A2-8209-22760C8CA2D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1944688"/>
            <a:ext cx="7327900" cy="1079312"/>
          </a:xfrm>
        </p:spPr>
        <p:txBody>
          <a:bodyPr/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9209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олилиния: фигура 7">
            <a:extLst>
              <a:ext uri="{FF2B5EF4-FFF2-40B4-BE49-F238E27FC236}">
                <a16:creationId xmlns:a16="http://schemas.microsoft.com/office/drawing/2014/main" id="{8C42AD6E-4F39-4B66-853B-09435296EDBD}"/>
              </a:ext>
            </a:extLst>
          </p:cNvPr>
          <p:cNvSpPr/>
          <p:nvPr userDrawn="1"/>
        </p:nvSpPr>
        <p:spPr>
          <a:xfrm>
            <a:off x="7814655" y="0"/>
            <a:ext cx="437734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3161" h="619432">
                <a:moveTo>
                  <a:pt x="5368413" y="14749"/>
                </a:moveTo>
                <a:lnTo>
                  <a:pt x="0" y="0"/>
                </a:lnTo>
                <a:lnTo>
                  <a:pt x="1504335" y="619432"/>
                </a:lnTo>
                <a:lnTo>
                  <a:pt x="5383161" y="619432"/>
                </a:lnTo>
                <a:lnTo>
                  <a:pt x="5368413" y="147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Рисунок 5">
            <a:extLst>
              <a:ext uri="{FF2B5EF4-FFF2-40B4-BE49-F238E27FC236}">
                <a16:creationId xmlns:a16="http://schemas.microsoft.com/office/drawing/2014/main" id="{EF014716-F7AB-41FE-A8D2-4453A3F3F69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557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9" name="Рисунок 5">
            <a:extLst>
              <a:ext uri="{FF2B5EF4-FFF2-40B4-BE49-F238E27FC236}">
                <a16:creationId xmlns:a16="http://schemas.microsoft.com/office/drawing/2014/main" id="{7FEEDDEC-D370-4DCB-82C8-FC7AFE5247F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932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A481B642-7918-47A7-9081-E5AC4F1D9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2687"/>
            <a:ext cx="10577628" cy="1128875"/>
          </a:xfrm>
        </p:spPr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Рисунок 5">
            <a:extLst>
              <a:ext uri="{FF2B5EF4-FFF2-40B4-BE49-F238E27FC236}">
                <a16:creationId xmlns:a16="http://schemas.microsoft.com/office/drawing/2014/main" id="{AC6EABF9-E936-4492-A0B8-456AF4B958D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730738" y="2753213"/>
            <a:ext cx="2745000" cy="3568551"/>
          </a:xfrm>
        </p:spPr>
        <p:txBody>
          <a:bodyPr/>
          <a:lstStyle/>
          <a:p>
            <a:endParaRPr lang="ru-RU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78BD480-803E-4DE3-9EF9-21410A1F33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9377" y="1599787"/>
            <a:ext cx="10577513" cy="7207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378755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2DFAC-49A8-4934-B1F0-527144F5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CD0A5-40EE-4AB3-8E81-7475206F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FD0A5C-950F-4151-87FD-ABA7157A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217E50-0FB9-4AE9-9010-778D5248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54B895-634F-4904-8FFF-64E75C3F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Полилиния: фигура 10">
            <a:extLst>
              <a:ext uri="{FF2B5EF4-FFF2-40B4-BE49-F238E27FC236}">
                <a16:creationId xmlns:a16="http://schemas.microsoft.com/office/drawing/2014/main" id="{C090F82F-1EFA-40DD-A360-D930D951BD52}"/>
              </a:ext>
            </a:extLst>
          </p:cNvPr>
          <p:cNvSpPr/>
          <p:nvPr userDrawn="1"/>
        </p:nvSpPr>
        <p:spPr>
          <a:xfrm rot="10800000">
            <a:off x="0" y="0"/>
            <a:ext cx="4362755" cy="432000"/>
          </a:xfrm>
          <a:custGeom>
            <a:avLst/>
            <a:gdLst>
              <a:gd name="connsiteX0" fmla="*/ 5368413 w 5383161"/>
              <a:gd name="connsiteY0" fmla="*/ 14749 h 619432"/>
              <a:gd name="connsiteX1" fmla="*/ 0 w 5383161"/>
              <a:gd name="connsiteY1" fmla="*/ 0 h 619432"/>
              <a:gd name="connsiteX2" fmla="*/ 1504335 w 5383161"/>
              <a:gd name="connsiteY2" fmla="*/ 619432 h 619432"/>
              <a:gd name="connsiteX3" fmla="*/ 5383161 w 5383161"/>
              <a:gd name="connsiteY3" fmla="*/ 619432 h 619432"/>
              <a:gd name="connsiteX4" fmla="*/ 5368413 w 5383161"/>
              <a:gd name="connsiteY4" fmla="*/ 14749 h 619432"/>
              <a:gd name="connsiteX0" fmla="*/ 3901563 w 3916311"/>
              <a:gd name="connsiteY0" fmla="*/ 0 h 604683"/>
              <a:gd name="connsiteX1" fmla="*/ 0 w 3916311"/>
              <a:gd name="connsiteY1" fmla="*/ 4301 h 604683"/>
              <a:gd name="connsiteX2" fmla="*/ 37485 w 3916311"/>
              <a:gd name="connsiteY2" fmla="*/ 604683 h 604683"/>
              <a:gd name="connsiteX3" fmla="*/ 3916311 w 3916311"/>
              <a:gd name="connsiteY3" fmla="*/ 604683 h 604683"/>
              <a:gd name="connsiteX4" fmla="*/ 3901563 w 3916311"/>
              <a:gd name="connsiteY4" fmla="*/ 0 h 604683"/>
              <a:gd name="connsiteX0" fmla="*/ 5369028 w 5383776"/>
              <a:gd name="connsiteY0" fmla="*/ 0 h 661833"/>
              <a:gd name="connsiteX1" fmla="*/ 1467465 w 5383776"/>
              <a:gd name="connsiteY1" fmla="*/ 4301 h 661833"/>
              <a:gd name="connsiteX2" fmla="*/ 0 w 5383776"/>
              <a:gd name="connsiteY2" fmla="*/ 661833 h 661833"/>
              <a:gd name="connsiteX3" fmla="*/ 5383776 w 5383776"/>
              <a:gd name="connsiteY3" fmla="*/ 604683 h 661833"/>
              <a:gd name="connsiteX4" fmla="*/ 5369028 w 5383776"/>
              <a:gd name="connsiteY4" fmla="*/ 0 h 661833"/>
              <a:gd name="connsiteX0" fmla="*/ 5388078 w 5402826"/>
              <a:gd name="connsiteY0" fmla="*/ 0 h 623733"/>
              <a:gd name="connsiteX1" fmla="*/ 1486515 w 5402826"/>
              <a:gd name="connsiteY1" fmla="*/ 4301 h 623733"/>
              <a:gd name="connsiteX2" fmla="*/ 0 w 5402826"/>
              <a:gd name="connsiteY2" fmla="*/ 623733 h 623733"/>
              <a:gd name="connsiteX3" fmla="*/ 5402826 w 5402826"/>
              <a:gd name="connsiteY3" fmla="*/ 604683 h 623733"/>
              <a:gd name="connsiteX4" fmla="*/ 5388078 w 5402826"/>
              <a:gd name="connsiteY4" fmla="*/ 0 h 62373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64726 w 5388078"/>
              <a:gd name="connsiteY3" fmla="*/ 642783 h 642783"/>
              <a:gd name="connsiteX4" fmla="*/ 5388078 w 5388078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95206"/>
              <a:gd name="connsiteY0" fmla="*/ 0 h 642783"/>
              <a:gd name="connsiteX1" fmla="*/ 1486515 w 5395206"/>
              <a:gd name="connsiteY1" fmla="*/ 4301 h 642783"/>
              <a:gd name="connsiteX2" fmla="*/ 0 w 5395206"/>
              <a:gd name="connsiteY2" fmla="*/ 623733 h 642783"/>
              <a:gd name="connsiteX3" fmla="*/ 5395206 w 5395206"/>
              <a:gd name="connsiteY3" fmla="*/ 642783 h 642783"/>
              <a:gd name="connsiteX4" fmla="*/ 5388078 w 5395206"/>
              <a:gd name="connsiteY4" fmla="*/ 0 h 642783"/>
              <a:gd name="connsiteX0" fmla="*/ 5388078 w 5388078"/>
              <a:gd name="connsiteY0" fmla="*/ 0 h 642783"/>
              <a:gd name="connsiteX1" fmla="*/ 1486515 w 5388078"/>
              <a:gd name="connsiteY1" fmla="*/ 4301 h 642783"/>
              <a:gd name="connsiteX2" fmla="*/ 0 w 5388078"/>
              <a:gd name="connsiteY2" fmla="*/ 623733 h 642783"/>
              <a:gd name="connsiteX3" fmla="*/ 5379966 w 5388078"/>
              <a:gd name="connsiteY3" fmla="*/ 642783 h 642783"/>
              <a:gd name="connsiteX4" fmla="*/ 5388078 w 5388078"/>
              <a:gd name="connsiteY4" fmla="*/ 0 h 642783"/>
              <a:gd name="connsiteX0" fmla="*/ 5365218 w 5365218"/>
              <a:gd name="connsiteY0" fmla="*/ 0 h 642783"/>
              <a:gd name="connsiteX1" fmla="*/ 1463655 w 5365218"/>
              <a:gd name="connsiteY1" fmla="*/ 4301 h 642783"/>
              <a:gd name="connsiteX2" fmla="*/ 0 w 5365218"/>
              <a:gd name="connsiteY2" fmla="*/ 638973 h 642783"/>
              <a:gd name="connsiteX3" fmla="*/ 5357106 w 5365218"/>
              <a:gd name="connsiteY3" fmla="*/ 642783 h 642783"/>
              <a:gd name="connsiteX4" fmla="*/ 5365218 w 5365218"/>
              <a:gd name="connsiteY4" fmla="*/ 0 h 642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65218" h="642783">
                <a:moveTo>
                  <a:pt x="5365218" y="0"/>
                </a:moveTo>
                <a:lnTo>
                  <a:pt x="1463655" y="4301"/>
                </a:lnTo>
                <a:lnTo>
                  <a:pt x="0" y="638973"/>
                </a:lnTo>
                <a:lnTo>
                  <a:pt x="5357106" y="642783"/>
                </a:lnTo>
                <a:lnTo>
                  <a:pt x="5365218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52DED7EF-FE5A-448D-BF7B-C418A7B5070C}"/>
              </a:ext>
            </a:extLst>
          </p:cNvPr>
          <p:cNvGrpSpPr/>
          <p:nvPr userDrawn="1"/>
        </p:nvGrpSpPr>
        <p:grpSpPr>
          <a:xfrm>
            <a:off x="0" y="6441041"/>
            <a:ext cx="6132647" cy="432000"/>
            <a:chOff x="0" y="6441041"/>
            <a:chExt cx="6132647" cy="432000"/>
          </a:xfrm>
        </p:grpSpPr>
        <p:sp>
          <p:nvSpPr>
            <p:cNvPr id="13" name="Полилиния: фигура 12">
              <a:extLst>
                <a:ext uri="{FF2B5EF4-FFF2-40B4-BE49-F238E27FC236}">
                  <a16:creationId xmlns:a16="http://schemas.microsoft.com/office/drawing/2014/main" id="{A764A9EF-AAD1-4DC3-A9C8-8CF4D8F4F4FE}"/>
                </a:ext>
              </a:extLst>
            </p:cNvPr>
            <p:cNvSpPr/>
            <p:nvPr userDrawn="1"/>
          </p:nvSpPr>
          <p:spPr>
            <a:xfrm rot="10800000">
              <a:off x="1755302" y="6441041"/>
              <a:ext cx="4377345" cy="432000"/>
            </a:xfrm>
            <a:custGeom>
              <a:avLst/>
              <a:gdLst>
                <a:gd name="connsiteX0" fmla="*/ 5368413 w 5383161"/>
                <a:gd name="connsiteY0" fmla="*/ 14749 h 619432"/>
                <a:gd name="connsiteX1" fmla="*/ 0 w 5383161"/>
                <a:gd name="connsiteY1" fmla="*/ 0 h 619432"/>
                <a:gd name="connsiteX2" fmla="*/ 1504335 w 5383161"/>
                <a:gd name="connsiteY2" fmla="*/ 619432 h 619432"/>
                <a:gd name="connsiteX3" fmla="*/ 5383161 w 5383161"/>
                <a:gd name="connsiteY3" fmla="*/ 619432 h 619432"/>
                <a:gd name="connsiteX4" fmla="*/ 5368413 w 5383161"/>
                <a:gd name="connsiteY4" fmla="*/ 14749 h 619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83161" h="619432">
                  <a:moveTo>
                    <a:pt x="5368413" y="14749"/>
                  </a:moveTo>
                  <a:lnTo>
                    <a:pt x="0" y="0"/>
                  </a:lnTo>
                  <a:lnTo>
                    <a:pt x="1504335" y="619432"/>
                  </a:lnTo>
                  <a:lnTo>
                    <a:pt x="5383161" y="619432"/>
                  </a:lnTo>
                  <a:lnTo>
                    <a:pt x="5368413" y="14749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14" name="Прямоугольник 13">
              <a:extLst>
                <a:ext uri="{FF2B5EF4-FFF2-40B4-BE49-F238E27FC236}">
                  <a16:creationId xmlns:a16="http://schemas.microsoft.com/office/drawing/2014/main" id="{7112D2B0-AF45-49DD-B1B3-2B06E296C198}"/>
                </a:ext>
              </a:extLst>
            </p:cNvPr>
            <p:cNvSpPr/>
            <p:nvPr userDrawn="1"/>
          </p:nvSpPr>
          <p:spPr>
            <a:xfrm>
              <a:off x="0" y="6441041"/>
              <a:ext cx="1765052" cy="432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</p:spTree>
    <p:extLst>
      <p:ext uri="{BB962C8B-B14F-4D97-AF65-F5344CB8AC3E}">
        <p14:creationId xmlns:p14="http://schemas.microsoft.com/office/powerpoint/2010/main" val="2857123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2DFAC-49A8-4934-B1F0-527144F57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82CD0A5-40EE-4AB3-8E81-7475206FBB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FD0A5C-950F-4151-87FD-ABA7157A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217E50-0FB9-4AE9-9010-778D5248D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54B895-634F-4904-8FFF-64E75C3FB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1547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hyperlink" Target="https://presentation-creation.ru/" TargetMode="Externa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0AF557B-FDD3-4509-9B20-3B12F76D8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9FE1DB0-07CB-48E2-B7D4-C4F7862404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98819DC-55B4-4C4C-8F0E-BE92BE523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8BDFA9-ACA2-4294-9F62-69E81CDDA11A}" type="datetimeFigureOut">
              <a:rPr lang="ru-RU" smtClean="0"/>
              <a:t>14.07.2024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AA64A93-FA59-41EF-9993-80E48982A6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4546CD2-AE7D-4BF9-AE39-EFDA5C8EDF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E257E2-F174-41EC-BF2B-D9D68BC3C15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20"/>
            <a:extLst>
              <a:ext uri="{FF2B5EF4-FFF2-40B4-BE49-F238E27FC236}">
                <a16:creationId xmlns:a16="http://schemas.microsoft.com/office/drawing/2014/main" id="{502A3024-9627-46A9-891B-7800D7D72542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524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0" r:id="rId3"/>
    <p:sldLayoutId id="2147483661" r:id="rId4"/>
    <p:sldLayoutId id="2147483662" r:id="rId5"/>
    <p:sldLayoutId id="2147483665" r:id="rId6"/>
    <p:sldLayoutId id="2147483666" r:id="rId7"/>
    <p:sldLayoutId id="2147483650" r:id="rId8"/>
    <p:sldLayoutId id="2147483664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BAECB47-D1FA-4464-838B-540622A5F525}"/>
              </a:ext>
            </a:extLst>
          </p:cNvPr>
          <p:cNvSpPr/>
          <p:nvPr/>
        </p:nvSpPr>
        <p:spPr>
          <a:xfrm>
            <a:off x="0" y="9900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47F5D3A-7A06-404D-B6D0-B7EA088DE0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1000" y="287853"/>
            <a:ext cx="9518376" cy="1273203"/>
          </a:xfrm>
        </p:spPr>
        <p:txBody>
          <a:bodyPr>
            <a:no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Образовательный конкурс “ЗВЕЗДА БУДУЩЕГО 2024”</a:t>
            </a:r>
            <a:br>
              <a:rPr lang="ru-RU" sz="3200" dirty="0">
                <a:solidFill>
                  <a:schemeClr val="bg1"/>
                </a:solidFill>
              </a:rPr>
            </a:br>
            <a:r>
              <a:rPr lang="ru-RU" sz="3200" dirty="0">
                <a:solidFill>
                  <a:schemeClr val="bg1"/>
                </a:solidFill>
              </a:rPr>
              <a:t>Секция     Компьютерные науки и инжиниринг</a:t>
            </a:r>
            <a:endParaRPr lang="ru-RU" sz="2410" b="1" dirty="0">
              <a:solidFill>
                <a:schemeClr val="bg1"/>
              </a:solidFill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CA361A7-6838-41FC-970E-F714A101A8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5999" y="2033999"/>
            <a:ext cx="9891001" cy="3735001"/>
          </a:xfrm>
        </p:spPr>
        <p:txBody>
          <a:bodyPr/>
          <a:lstStyle/>
          <a:p>
            <a:r>
              <a:rPr lang="ru-RU" sz="2800" b="1" dirty="0">
                <a:solidFill>
                  <a:schemeClr val="bg1"/>
                </a:solidFill>
              </a:rPr>
              <a:t>Многофункциональный прибор «</a:t>
            </a:r>
            <a:r>
              <a:rPr lang="ru-RU" sz="2800" b="1" dirty="0" err="1">
                <a:solidFill>
                  <a:schemeClr val="bg1"/>
                </a:solidFill>
              </a:rPr>
              <a:t>Экометр</a:t>
            </a:r>
            <a:r>
              <a:rPr lang="ru-RU" sz="2800" b="1" dirty="0" smtClean="0">
                <a:solidFill>
                  <a:schemeClr val="bg1"/>
                </a:solidFill>
              </a:rPr>
              <a:t>»</a:t>
            </a:r>
            <a:endParaRPr lang="ru-RU" sz="2800" b="1" dirty="0">
              <a:solidFill>
                <a:schemeClr val="bg1"/>
              </a:solidFill>
            </a:endParaRPr>
          </a:p>
          <a:p>
            <a:pPr lvl="0" algn="r" defTabSz="457200" fontAlgn="base">
              <a:lnSpc>
                <a:spcPct val="125000"/>
              </a:lnSpc>
              <a:spcBef>
                <a:spcPts val="0"/>
              </a:spcBef>
              <a:buClr>
                <a:srgbClr val="DDDDDD"/>
              </a:buClr>
            </a:pPr>
            <a:endParaRPr lang="ru-RU" sz="1600" dirty="0" smtClean="0">
              <a:solidFill>
                <a:schemeClr val="bg1"/>
              </a:solidFill>
              <a:latin typeface="Century Gothic"/>
            </a:endParaRPr>
          </a:p>
          <a:p>
            <a:pPr lvl="0" algn="r" defTabSz="457200" fontAlgn="base">
              <a:lnSpc>
                <a:spcPct val="125000"/>
              </a:lnSpc>
              <a:spcBef>
                <a:spcPts val="0"/>
              </a:spcBef>
              <a:buClr>
                <a:srgbClr val="DDDDDD"/>
              </a:buClr>
            </a:pPr>
            <a:r>
              <a:rPr lang="ru-RU" sz="1600" dirty="0" smtClean="0">
                <a:solidFill>
                  <a:schemeClr val="bg1"/>
                </a:solidFill>
                <a:latin typeface="Century Gothic"/>
              </a:rPr>
              <a:t>Автор</a:t>
            </a:r>
            <a:r>
              <a:rPr lang="en-US" sz="1600" dirty="0">
                <a:solidFill>
                  <a:schemeClr val="bg1"/>
                </a:solidFill>
                <a:latin typeface="Century Gothic"/>
              </a:rPr>
              <a:t>: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 Копылов Максим</a:t>
            </a:r>
            <a:r>
              <a:rPr lang="en-US" sz="1600" dirty="0">
                <a:solidFill>
                  <a:schemeClr val="bg1"/>
                </a:solidFill>
                <a:latin typeface="Century Gothic"/>
              </a:rPr>
              <a:t> 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Олегович,</a:t>
            </a:r>
          </a:p>
          <a:p>
            <a:pPr lvl="0" algn="r" defTabSz="457200">
              <a:lnSpc>
                <a:spcPct val="125000"/>
              </a:lnSpc>
              <a:spcBef>
                <a:spcPts val="0"/>
              </a:spcBef>
              <a:buClr>
                <a:srgbClr val="0F6FC6"/>
              </a:buClr>
            </a:pPr>
            <a:r>
              <a:rPr lang="ru-RU" sz="1600" dirty="0">
                <a:solidFill>
                  <a:schemeClr val="bg1"/>
                </a:solidFill>
                <a:latin typeface="Century Gothic"/>
              </a:rPr>
              <a:t>								</a:t>
            </a:r>
            <a:r>
              <a:rPr lang="ru-RU" sz="1600" dirty="0" smtClean="0">
                <a:solidFill>
                  <a:schemeClr val="bg1"/>
                </a:solidFill>
                <a:latin typeface="Century Gothic"/>
              </a:rPr>
              <a:t>МАОУ 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СОШ №</a:t>
            </a:r>
            <a:r>
              <a:rPr lang="ru-RU" sz="1600" dirty="0" smtClean="0">
                <a:solidFill>
                  <a:schemeClr val="bg1"/>
                </a:solidFill>
                <a:latin typeface="Century Gothic"/>
              </a:rPr>
              <a:t>56  г</a:t>
            </a:r>
            <a:r>
              <a:rPr lang="en-US" sz="1600" dirty="0">
                <a:solidFill>
                  <a:schemeClr val="bg1"/>
                </a:solidFill>
                <a:latin typeface="Century Gothic"/>
              </a:rPr>
              <a:t>.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Калининграда</a:t>
            </a:r>
          </a:p>
          <a:p>
            <a:pPr lvl="0" algn="r" defTabSz="457200">
              <a:lnSpc>
                <a:spcPct val="125000"/>
              </a:lnSpc>
              <a:spcBef>
                <a:spcPts val="0"/>
              </a:spcBef>
              <a:buClr>
                <a:srgbClr val="0F6FC6"/>
              </a:buClr>
            </a:pPr>
            <a:r>
              <a:rPr lang="ru-RU" sz="1600" dirty="0">
                <a:solidFill>
                  <a:schemeClr val="bg1"/>
                </a:solidFill>
                <a:latin typeface="Century Gothic"/>
              </a:rPr>
              <a:t>				</a:t>
            </a:r>
            <a:r>
              <a:rPr lang="ru-RU" sz="1600" dirty="0" smtClean="0">
                <a:solidFill>
                  <a:schemeClr val="bg1"/>
                </a:solidFill>
                <a:latin typeface="Century Gothic"/>
              </a:rPr>
              <a:t>                                                                             Руководитель 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:  Полын  С</a:t>
            </a:r>
            <a:r>
              <a:rPr lang="en-US" sz="1600" dirty="0">
                <a:solidFill>
                  <a:schemeClr val="bg1"/>
                </a:solidFill>
                <a:latin typeface="Century Gothic"/>
              </a:rPr>
              <a:t>.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А.,														</a:t>
            </a:r>
            <a:r>
              <a:rPr lang="ru-RU" sz="1600" dirty="0" smtClean="0">
                <a:solidFill>
                  <a:schemeClr val="bg1"/>
                </a:solidFill>
                <a:latin typeface="Century Gothic"/>
              </a:rPr>
              <a:t>           </a:t>
            </a:r>
            <a:r>
              <a:rPr lang="ru-RU" sz="1600" dirty="0">
                <a:solidFill>
                  <a:schemeClr val="bg1"/>
                </a:solidFill>
                <a:latin typeface="Century Gothic"/>
              </a:rPr>
              <a:t>учитель физики МАОУ СОШ №56</a:t>
            </a:r>
            <a:r>
              <a:rPr lang="ru-RU" sz="1600" dirty="0">
                <a:solidFill>
                  <a:prstClr val="black"/>
                </a:solidFill>
                <a:latin typeface="Century Gothic"/>
              </a:rPr>
              <a:t>																	                   г. Калининграда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EE28481-3F05-4D67-805E-F28B6E6D4DB0}"/>
              </a:ext>
            </a:extLst>
          </p:cNvPr>
          <p:cNvCxnSpPr/>
          <p:nvPr/>
        </p:nvCxnSpPr>
        <p:spPr>
          <a:xfrm flipH="1">
            <a:off x="1326000" y="1944000"/>
            <a:ext cx="9891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2827F8E-4C64-427F-BB93-5BAA7D7E4EED}"/>
              </a:ext>
            </a:extLst>
          </p:cNvPr>
          <p:cNvCxnSpPr>
            <a:cxnSpLocks/>
          </p:cNvCxnSpPr>
          <p:nvPr/>
        </p:nvCxnSpPr>
        <p:spPr>
          <a:xfrm flipH="1">
            <a:off x="1326000" y="4464000"/>
            <a:ext cx="7695000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71D6975C-AE09-44A9-A6FC-0FFBDFB6D892}"/>
              </a:ext>
            </a:extLst>
          </p:cNvPr>
          <p:cNvCxnSpPr>
            <a:cxnSpLocks/>
          </p:cNvCxnSpPr>
          <p:nvPr/>
        </p:nvCxnSpPr>
        <p:spPr>
          <a:xfrm>
            <a:off x="1326000" y="1944000"/>
            <a:ext cx="0" cy="2520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03096FA3-1855-4385-8DE4-640DAB32554D}"/>
              </a:ext>
            </a:extLst>
          </p:cNvPr>
          <p:cNvCxnSpPr>
            <a:cxnSpLocks/>
          </p:cNvCxnSpPr>
          <p:nvPr/>
        </p:nvCxnSpPr>
        <p:spPr>
          <a:xfrm>
            <a:off x="11217000" y="1944000"/>
            <a:ext cx="0" cy="1485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Рисунок 9" descr="вид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772" y="4108745"/>
            <a:ext cx="4104456" cy="26642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4"/>
          <a:srcRect l="20607" r="30163"/>
          <a:stretch/>
        </p:blipFill>
        <p:spPr>
          <a:xfrm>
            <a:off x="643317" y="3532143"/>
            <a:ext cx="2336046" cy="3164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32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38200" y="549000"/>
            <a:ext cx="10837800" cy="812562"/>
          </a:xfrm>
        </p:spPr>
        <p:txBody>
          <a:bodyPr>
            <a:normAutofit fontScale="90000"/>
          </a:bodyPr>
          <a:lstStyle/>
          <a:p>
            <a:r>
              <a:rPr lang="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Технологическая последовательность изготовления 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839377" y="1599787"/>
            <a:ext cx="10577513" cy="4529213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деталей и корпуса прибора после 3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печати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Спайка всех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компонентов</a:t>
            </a:r>
          </a:p>
          <a:p>
            <a:pPr marL="342900" indent="-342900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Закрепление всех деталей в корпусе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Сборка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корпуса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Программирование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микроконтроллеров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Калибровка прибора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Испытание в быту</a:t>
            </a:r>
          </a:p>
          <a:p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6" t="4837" r="7356" b="9063"/>
          <a:stretch/>
        </p:blipFill>
        <p:spPr>
          <a:xfrm rot="10800000">
            <a:off x="6680704" y="2259000"/>
            <a:ext cx="5003802" cy="4180237"/>
          </a:xfrm>
          <a:prstGeom prst="rect">
            <a:avLst/>
          </a:prstGeom>
        </p:spPr>
      </p:pic>
      <p:pic>
        <p:nvPicPr>
          <p:cNvPr id="5" name="Рисунок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59" y="4014001"/>
            <a:ext cx="2223993" cy="24252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1934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Программирование и</a:t>
            </a:r>
            <a:r>
              <a:rPr lang="ru-RU" sz="4000" b="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4000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</a:t>
            </a:r>
            <a:r>
              <a:rPr lang="ru-RU" sz="4000" b="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алибровка </a:t>
            </a:r>
            <a:r>
              <a:rPr lang="ru-RU" sz="4000" b="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датчиков </a:t>
            </a:r>
            <a:endParaRPr lang="ru-RU" sz="40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368185" y="1493637"/>
            <a:ext cx="10577513" cy="7207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Код для микроконтроллеров написан в программе </a:t>
            </a:r>
            <a:r>
              <a:rPr lang="en-US" sz="24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Arduino ide</a:t>
            </a:r>
            <a:endParaRPr lang="en-US" sz="24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2400" dirty="0"/>
          </a:p>
        </p:txBody>
      </p:sp>
      <p:sp>
        <p:nvSpPr>
          <p:cNvPr id="8" name="Текст 9">
            <a:extLst>
              <a:ext uri="{FF2B5EF4-FFF2-40B4-BE49-F238E27FC236}">
                <a16:creationId xmlns:a16="http://schemas.microsoft.com/office/drawing/2014/main" id="{1C2D14D9-5A69-4087-8933-74ED354682AF}"/>
              </a:ext>
            </a:extLst>
          </p:cNvPr>
          <p:cNvSpPr txBox="1">
            <a:spLocks/>
          </p:cNvSpPr>
          <p:nvPr/>
        </p:nvSpPr>
        <p:spPr>
          <a:xfrm>
            <a:off x="4087928" y="2214362"/>
            <a:ext cx="7327900" cy="35546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4000"/>
              </a:lnSpc>
            </a:pPr>
            <a:endParaRPr lang="ru-RU" sz="1800" b="1" dirty="0"/>
          </a:p>
        </p:txBody>
      </p:sp>
      <p:sp>
        <p:nvSpPr>
          <p:cNvPr id="9" name="Текст 9">
            <a:extLst>
              <a:ext uri="{FF2B5EF4-FFF2-40B4-BE49-F238E27FC236}">
                <a16:creationId xmlns:a16="http://schemas.microsoft.com/office/drawing/2014/main" id="{1C2D14D9-5A69-4087-8933-74ED354682AF}"/>
              </a:ext>
            </a:extLst>
          </p:cNvPr>
          <p:cNvSpPr txBox="1">
            <a:spLocks/>
          </p:cNvSpPr>
          <p:nvPr/>
        </p:nvSpPr>
        <p:spPr>
          <a:xfrm>
            <a:off x="4087928" y="1899000"/>
            <a:ext cx="7327900" cy="47227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14000"/>
              </a:lnSpc>
              <a:buNone/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Код разделён  на несколько файлов для удобства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Ecomet.h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одключение всех библиотек и работа с функциями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ozimetr.h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функции дозиметра и его режим 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cometr.h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кометр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ibconf.h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подключение библиотек и их конфигурация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menu.h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меню прибора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num.h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переменные 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pt.h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режим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тройки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Rus.h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русификация прибора</a:t>
            </a:r>
          </a:p>
          <a:p>
            <a:pPr marL="0" indent="0" algn="just">
              <a:lnSpc>
                <a:spcPct val="114000"/>
              </a:lnSpc>
              <a:buNone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touch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</a:t>
            </a:r>
            <a:r>
              <a:rPr lang="ru-RU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тачскрина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>
              <a:lnSpc>
                <a:spcPct val="114000"/>
              </a:lnSpc>
            </a:pPr>
            <a:endParaRPr lang="en-US" sz="1800" b="1" dirty="0" smtClean="0"/>
          </a:p>
          <a:p>
            <a:pPr algn="just">
              <a:lnSpc>
                <a:spcPct val="114000"/>
              </a:lnSpc>
            </a:pPr>
            <a:endParaRPr lang="ru-RU" sz="1800" b="1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599"/>
          <a:stretch/>
        </p:blipFill>
        <p:spPr>
          <a:xfrm>
            <a:off x="381000" y="2079000"/>
            <a:ext cx="3594725" cy="458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35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Проверка прибора</a:t>
            </a: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336000" y="3609000"/>
            <a:ext cx="11475000" cy="3060000"/>
          </a:xfrm>
        </p:spPr>
        <p:txBody>
          <a:bodyPr>
            <a:normAutofit/>
          </a:bodyPr>
          <a:lstStyle/>
          <a:p>
            <a:pPr marL="0" lvl="0" indent="0" algn="just">
              <a:buNone/>
            </a:pP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Измеряем радиацию с помощью различных измерительных приборов: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соэкс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sz="24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Нейва</a:t>
            </a:r>
            <a:r>
              <a:rPr lang="ru-RU" sz="24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Сравниваем показания.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Прибор не уступает по точности заводским приборам. Мой прибор меньше по размерам и точнее. Прибор позволяет измерять температуру, влажность воздуха, высоту местности над поверхностью моря. Прибор целесообразно использовать в быту для измерения климатических параметров и радиационной обстановки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детектирование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газов</a:t>
            </a:r>
            <a:r>
              <a:rPr lang="ru-RU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Были найдены старые авиационные часы с повышенным фоном радиации  и убраны из жилого помещения. Прибор оказался полезным и удобным</a:t>
            </a:r>
            <a:r>
              <a:rPr lang="ru-RU" dirty="0">
                <a:cs typeface="Arial" panose="020B0604020202020204" pitchFamily="34" charset="0"/>
              </a:rPr>
              <a:t>.</a:t>
            </a:r>
            <a:endParaRPr lang="ru-RU" dirty="0"/>
          </a:p>
          <a:p>
            <a:endParaRPr lang="ru-RU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2" t="23926" r="5682" b="9007"/>
          <a:stretch/>
        </p:blipFill>
        <p:spPr bwMode="auto">
          <a:xfrm>
            <a:off x="5250991" y="254358"/>
            <a:ext cx="6941009" cy="2904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331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4E8A3BEF-7BA3-4F77-AF38-E07A0A8F9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5450" y="1989137"/>
            <a:ext cx="5670550" cy="132556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Автор работы самостоятельно создал уникальный новый многофункциональный прибор «</a:t>
            </a:r>
            <a:r>
              <a:rPr lang="ru-RU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Экометр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», который может быть использован в концепции «Умный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город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Безопасность»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D118C81C-D70E-45BF-9CB8-ABBD91CDE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Практическая значимость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096000" y="1700128"/>
            <a:ext cx="576000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81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Экономический расчёт</a:t>
            </a:r>
            <a:endParaRPr lang="ru-RU" dirty="0"/>
          </a:p>
        </p:txBody>
      </p:sp>
      <p:pic>
        <p:nvPicPr>
          <p:cNvPr id="10" name="Объект 9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000" y="1314000"/>
            <a:ext cx="1107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6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ЗАКЛЮЧЕНИЕ</a:t>
            </a:r>
            <a:endParaRPr lang="ru-RU" dirty="0"/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389514" y="1077560"/>
            <a:ext cx="7056486" cy="4871440"/>
          </a:xfrm>
        </p:spPr>
        <p:txBody>
          <a:bodyPr>
            <a:normAutofit/>
          </a:bodyPr>
          <a:lstStyle/>
          <a:p>
            <a:pPr marL="0" lvl="0" indent="0" algn="just">
              <a:spcBef>
                <a:spcPct val="20000"/>
              </a:spcBef>
              <a:spcAft>
                <a:spcPts val="600"/>
              </a:spcAft>
              <a:buClr>
                <a:srgbClr val="00C6BB"/>
              </a:buClr>
              <a:buNone/>
            </a:pPr>
            <a:r>
              <a:rPr lang="ru-RU" sz="2400" dirty="0">
                <a:latin typeface="CentSchbkCyrill BT" panose="02040603050705020303" pitchFamily="18" charset="-52"/>
              </a:rPr>
              <a:t>Сконструирован и собран действующий многофункциональный прибор «</a:t>
            </a:r>
            <a:r>
              <a:rPr lang="ru-RU" sz="2400" dirty="0" err="1">
                <a:latin typeface="CentSchbkCyrill BT" panose="02040603050705020303" pitchFamily="18" charset="-52"/>
              </a:rPr>
              <a:t>Экометр</a:t>
            </a:r>
            <a:r>
              <a:rPr lang="ru-RU" sz="2400" dirty="0">
                <a:latin typeface="CentSchbkCyrill BT" panose="02040603050705020303" pitchFamily="18" charset="-52"/>
              </a:rPr>
              <a:t>», показания которого можно считывать с удаленного устройства, а также услышать звуковое оповещение. Данный прибор очень удобен, в нем есть возможность учитывать различные внешние параметры, данные которых можно вывести на экран устройства. Изготовленный прибор относится к средствам дозиметрического контроля для мониторинга дозы радиоактивного излучения (альфа-, бета-, гамма-) с использованием счётчиков СТС6 и СИ 8Б. </a:t>
            </a:r>
            <a:endParaRPr lang="ru-RU" sz="2400" dirty="0">
              <a:latin typeface="CentSchbkCyrill BT" panose="02040603050705020303" pitchFamily="18" charset="-52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534" y="1359000"/>
            <a:ext cx="3431480" cy="47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5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Текст 12">
            <a:extLst>
              <a:ext uri="{FF2B5EF4-FFF2-40B4-BE49-F238E27FC236}">
                <a16:creationId xmlns:a16="http://schemas.microsoft.com/office/drawing/2014/main" id="{BB78F136-E92D-4D15-A29E-F8A9D96F28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1000" y="774000"/>
            <a:ext cx="10952474" cy="1134743"/>
          </a:xfrm>
        </p:spPr>
        <p:txBody>
          <a:bodyPr>
            <a:normAutofit fontScale="47500" lnSpcReduction="20000"/>
          </a:bodyPr>
          <a:lstStyle/>
          <a:p>
            <a:pPr marL="0" indent="0" algn="just">
              <a:lnSpc>
                <a:spcPct val="120000"/>
              </a:lnSpc>
              <a:spcAft>
                <a:spcPts val="1000"/>
              </a:spcAft>
              <a:buNone/>
            </a:pPr>
            <a:r>
              <a:rPr lang="ru-RU" sz="3800" b="1" dirty="0">
                <a:latin typeface="CentSchbkCyrill BT" panose="02040603050705020303" pitchFamily="18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Цель: </a:t>
            </a:r>
            <a:r>
              <a:rPr lang="ru-RU" sz="4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создать измерительный прибор с функциями дозиметра радиоактивности, детектированием взрывоопасных газов и климатическими измерителями, показания которых можно считывать с удаленного устройства и получать в </a:t>
            </a:r>
            <a:r>
              <a:rPr lang="ru-RU" sz="4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сообщения в режиме </a:t>
            </a:r>
            <a:r>
              <a:rPr lang="ru-RU" sz="4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аудиооповещения</a:t>
            </a:r>
            <a:endParaRPr lang="ru-RU" sz="4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sp>
        <p:nvSpPr>
          <p:cNvPr id="16" name="Текст 10">
            <a:extLst>
              <a:ext uri="{FF2B5EF4-FFF2-40B4-BE49-F238E27FC236}">
                <a16:creationId xmlns:a16="http://schemas.microsoft.com/office/drawing/2014/main" id="{036A69DC-328D-485C-97C0-833D0C8C7A0B}"/>
              </a:ext>
            </a:extLst>
          </p:cNvPr>
          <p:cNvSpPr txBox="1">
            <a:spLocks/>
          </p:cNvSpPr>
          <p:nvPr/>
        </p:nvSpPr>
        <p:spPr>
          <a:xfrm>
            <a:off x="381000" y="1908743"/>
            <a:ext cx="7034764" cy="357763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ru-RU" sz="1800" b="1" dirty="0">
                <a:latin typeface="CentSchbkCyrill BT" panose="02040603050705020303" pitchFamily="18" charset="-52"/>
                <a:ea typeface="Times New Roman" panose="02020603050405020304" pitchFamily="18" charset="0"/>
                <a:cs typeface="Times New Roman" panose="02020603050405020304" pitchFamily="18" charset="0"/>
              </a:rPr>
              <a:t>Задачи:</a:t>
            </a: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Подготовить оборудование и материалы для изготовления и испытания прибора, выполнить необходимые детали на 3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принтере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0"/>
              </a:spcBef>
            </a:pP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Спроектировать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модель прибора с функциями дозиметра, детектора газа, климатических измерителей на базе счётчиков СТС6  и СИБ 8Б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Разработать печатную плату и сенсорное управление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Сконструировать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собрать прибор дозиметра, детектора газов и климатических измерителей, проверить работоспособность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Испытать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прибор в действии, провести доработку прибора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44" y="1908743"/>
            <a:ext cx="3426750" cy="45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54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71000" y="279000"/>
            <a:ext cx="11025187" cy="1325563"/>
          </a:xfrm>
        </p:spPr>
        <p:txBody>
          <a:bodyPr/>
          <a:lstStyle/>
          <a:p>
            <a:r>
              <a:rPr lang="ru-RU" dirty="0" smtClean="0"/>
              <a:t>Умный город 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00" y="4359034"/>
            <a:ext cx="4590000" cy="2258725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471000" y="1579453"/>
            <a:ext cx="652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entSchbkCyrill BT" panose="02040603050705020303" pitchFamily="18" charset="-52"/>
              </a:rPr>
              <a:t>- </a:t>
            </a:r>
            <a:r>
              <a:rPr lang="ru-RU" dirty="0"/>
              <a:t>Отслеживание радиации </a:t>
            </a:r>
            <a:r>
              <a:rPr lang="ru-RU" dirty="0" smtClean="0"/>
              <a:t> и других важных параметров в </a:t>
            </a:r>
            <a:r>
              <a:rPr lang="ru-RU" dirty="0"/>
              <a:t>умном городе - это ключевой элемент обеспечения безопасности и благополучия его жителей. Путем непрерывного мониторинга радиационного фона </a:t>
            </a:r>
            <a:r>
              <a:rPr lang="ru-RU" dirty="0" smtClean="0"/>
              <a:t>обеспечивается быстрая реакция на угрозу мгновенно информируя о превышении фона</a:t>
            </a:r>
            <a:r>
              <a:rPr lang="en-US" dirty="0" smtClean="0"/>
              <a:t>.</a:t>
            </a:r>
            <a:endParaRPr lang="ru-RU" dirty="0">
              <a:latin typeface="CentSchbkCyrill BT" panose="02040603050705020303" pitchFamily="18" charset="-52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471000" y="3321225"/>
            <a:ext cx="6345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ru-RU" dirty="0">
                <a:latin typeface="CentSchbkCyrill BT" panose="02040603050705020303" pitchFamily="18" charset="-52"/>
              </a:rPr>
              <a:t>- </a:t>
            </a:r>
            <a:r>
              <a:rPr lang="ru-RU" dirty="0"/>
              <a:t>Мониторинг влажности, давления, температуры и </a:t>
            </a:r>
            <a:r>
              <a:rPr lang="ru-RU" dirty="0" smtClean="0"/>
              <a:t>уровня взрывоопасных газов </a:t>
            </a:r>
            <a:r>
              <a:rPr lang="ru-RU" dirty="0"/>
              <a:t>в умном </a:t>
            </a:r>
            <a:r>
              <a:rPr lang="ru-RU" dirty="0" smtClean="0"/>
              <a:t>городе позволяет собирать данные о условиях в городе для их анализа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endParaRPr lang="ru-RU" dirty="0">
              <a:latin typeface="CentSchbkCyrill BT" panose="02040603050705020303" pitchFamily="18" charset="-52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30" t="20772" r="21128" b="11318"/>
          <a:stretch/>
        </p:blipFill>
        <p:spPr>
          <a:xfrm>
            <a:off x="7401000" y="1579453"/>
            <a:ext cx="2835861" cy="390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404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2">
            <a:extLst>
              <a:ext uri="{FF2B5EF4-FFF2-40B4-BE49-F238E27FC236}">
                <a16:creationId xmlns:a16="http://schemas.microsoft.com/office/drawing/2014/main" id="{7F149AF4-7763-4501-ADF0-105F3A43E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>
                <a:solidFill>
                  <a:schemeClr val="tx2"/>
                </a:solidFill>
                <a:latin typeface="CentSchbkCyrill BT" panose="02040603050705020303" pitchFamily="18" charset="-52"/>
              </a:rPr>
              <a:t>Аудитория проекта</a:t>
            </a:r>
            <a:endParaRPr lang="ru-RU" sz="3600" dirty="0">
              <a:solidFill>
                <a:schemeClr val="tx2"/>
              </a:solidFill>
              <a:latin typeface="CentSchbkCyrill BT" panose="02040603050705020303" pitchFamily="18" charset="-52"/>
            </a:endParaRPr>
          </a:p>
        </p:txBody>
      </p:sp>
      <p:sp>
        <p:nvSpPr>
          <p:cNvPr id="11" name="Текст 1">
            <a:extLst>
              <a:ext uri="{FF2B5EF4-FFF2-40B4-BE49-F238E27FC236}">
                <a16:creationId xmlns:a16="http://schemas.microsoft.com/office/drawing/2014/main" id="{40A0CBBC-8C0A-43CD-9C79-E3438F4AF01C}"/>
              </a:ext>
            </a:extLst>
          </p:cNvPr>
          <p:cNvSpPr txBox="1">
            <a:spLocks/>
          </p:cNvSpPr>
          <p:nvPr/>
        </p:nvSpPr>
        <p:spPr>
          <a:xfrm>
            <a:off x="5601000" y="2214000"/>
            <a:ext cx="6150661" cy="2835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 smtClean="0">
                <a:latin typeface="CentSchbkCyrill BT" panose="02040603050705020303" pitchFamily="18" charset="-52"/>
              </a:rPr>
              <a:t>Потребители,  которые  следят за качеством товара.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>
                <a:latin typeface="CentSchbkCyrill BT" panose="02040603050705020303" pitchFamily="18" charset="-52"/>
              </a:rPr>
              <a:t>Р</a:t>
            </a:r>
            <a:r>
              <a:rPr lang="ru-RU" sz="8800" dirty="0" smtClean="0">
                <a:latin typeface="CentSchbkCyrill BT" panose="02040603050705020303" pitchFamily="18" charset="-52"/>
              </a:rPr>
              <a:t>аботники  таможенной службы,  которые должны контролировать продукцию.</a:t>
            </a: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 smtClean="0">
                <a:latin typeface="CentSchbkCyrill BT" panose="02040603050705020303" pitchFamily="18" charset="-52"/>
              </a:rPr>
              <a:t>Службы </a:t>
            </a:r>
            <a:r>
              <a:rPr lang="ru-RU" sz="8800" dirty="0">
                <a:latin typeface="CentSchbkCyrill BT" panose="02040603050705020303" pitchFamily="18" charset="-52"/>
              </a:rPr>
              <a:t>безопасности и чрезвычайных </a:t>
            </a:r>
            <a:r>
              <a:rPr lang="ru-RU" sz="8800" dirty="0" smtClean="0">
                <a:latin typeface="CentSchbkCyrill BT" panose="02040603050705020303" pitchFamily="18" charset="-52"/>
              </a:rPr>
              <a:t>ситуаций.</a:t>
            </a:r>
            <a:endParaRPr lang="ru-RU" sz="8800" dirty="0">
              <a:latin typeface="CentSchbkCyrill BT" panose="02040603050705020303" pitchFamily="18" charset="-52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 smtClean="0">
                <a:latin typeface="CentSchbkCyrill BT" panose="02040603050705020303" pitchFamily="18" charset="-52"/>
              </a:rPr>
              <a:t>Гражданская </a:t>
            </a:r>
            <a:r>
              <a:rPr lang="ru-RU" sz="8800" dirty="0">
                <a:latin typeface="CentSchbkCyrill BT" panose="02040603050705020303" pitchFamily="18" charset="-52"/>
              </a:rPr>
              <a:t>оборона и </a:t>
            </a:r>
            <a:r>
              <a:rPr lang="ru-RU" sz="8800" dirty="0" smtClean="0">
                <a:latin typeface="CentSchbkCyrill BT" panose="02040603050705020303" pitchFamily="18" charset="-52"/>
              </a:rPr>
              <a:t>армия.</a:t>
            </a:r>
            <a:endParaRPr lang="ru-RU" sz="8800" dirty="0">
              <a:latin typeface="CentSchbkCyrill BT" panose="02040603050705020303" pitchFamily="18" charset="-52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 smtClean="0">
                <a:latin typeface="CentSchbkCyrill BT" panose="02040603050705020303" pitchFamily="18" charset="-52"/>
              </a:rPr>
              <a:t>Строительные </a:t>
            </a:r>
            <a:r>
              <a:rPr lang="ru-RU" sz="8800" dirty="0">
                <a:latin typeface="CentSchbkCyrill BT" panose="02040603050705020303" pitchFamily="18" charset="-52"/>
              </a:rPr>
              <a:t>компании, которые заинтересованы  в материалах, соответствующие </a:t>
            </a:r>
            <a:r>
              <a:rPr lang="ru-RU" sz="8800" dirty="0" smtClean="0">
                <a:latin typeface="CentSchbkCyrill BT" panose="02040603050705020303" pitchFamily="18" charset="-52"/>
              </a:rPr>
              <a:t>нормативам.</a:t>
            </a:r>
            <a:endParaRPr lang="ru-RU" sz="8800" dirty="0">
              <a:latin typeface="CentSchbkCyrill BT" panose="02040603050705020303" pitchFamily="18" charset="-52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>
                <a:latin typeface="CentSchbkCyrill BT" panose="02040603050705020303" pitchFamily="18" charset="-52"/>
              </a:rPr>
              <a:t>П</a:t>
            </a:r>
            <a:r>
              <a:rPr lang="ru-RU" sz="8800" dirty="0" smtClean="0">
                <a:latin typeface="CentSchbkCyrill BT" panose="02040603050705020303" pitchFamily="18" charset="-52"/>
              </a:rPr>
              <a:t>роизводители </a:t>
            </a:r>
            <a:r>
              <a:rPr lang="ru-RU" sz="8800" dirty="0">
                <a:latin typeface="CentSchbkCyrill BT" panose="02040603050705020303" pitchFamily="18" charset="-52"/>
              </a:rPr>
              <a:t>стройматериалов, которые должны следить за качеством выпускаемого </a:t>
            </a:r>
            <a:r>
              <a:rPr lang="ru-RU" sz="8800" dirty="0" smtClean="0">
                <a:latin typeface="CentSchbkCyrill BT" panose="02040603050705020303" pitchFamily="18" charset="-52"/>
              </a:rPr>
              <a:t>товара.</a:t>
            </a:r>
            <a:endParaRPr lang="ru-RU" sz="8800" dirty="0">
              <a:latin typeface="CentSchbkCyrill BT" panose="02040603050705020303" pitchFamily="18" charset="-52"/>
            </a:endParaRPr>
          </a:p>
          <a:p>
            <a:pPr algn="just">
              <a:buFont typeface="Wingdings" panose="05000000000000000000" pitchFamily="2" charset="2"/>
              <a:buChar char="Ø"/>
            </a:pPr>
            <a:r>
              <a:rPr lang="ru-RU" sz="8800" dirty="0">
                <a:latin typeface="CentSchbkCyrill BT" panose="02040603050705020303" pitchFamily="18" charset="-52"/>
              </a:rPr>
              <a:t>А</a:t>
            </a:r>
            <a:r>
              <a:rPr lang="ru-RU" sz="8800" dirty="0" smtClean="0">
                <a:latin typeface="CentSchbkCyrill BT" panose="02040603050705020303" pitchFamily="18" charset="-52"/>
              </a:rPr>
              <a:t>нтиквары </a:t>
            </a:r>
            <a:r>
              <a:rPr lang="ru-RU" sz="8800" dirty="0">
                <a:latin typeface="CentSchbkCyrill BT" panose="02040603050705020303" pitchFamily="18" charset="-52"/>
              </a:rPr>
              <a:t>и </a:t>
            </a:r>
            <a:r>
              <a:rPr lang="ru-RU" sz="8800" dirty="0" smtClean="0">
                <a:latin typeface="CentSchbkCyrill BT" panose="02040603050705020303" pitchFamily="18" charset="-52"/>
              </a:rPr>
              <a:t>коллекционеры.</a:t>
            </a:r>
            <a:endParaRPr lang="ru-RU" sz="8800" dirty="0">
              <a:latin typeface="CentSchbkCyrill BT" panose="02040603050705020303" pitchFamily="18" charset="-52"/>
            </a:endParaRPr>
          </a:p>
          <a:p>
            <a:pPr>
              <a:buFont typeface="Wingdings" panose="05000000000000000000" pitchFamily="2" charset="2"/>
              <a:buChar char="Ø"/>
            </a:pPr>
            <a:endParaRPr lang="ru-RU" dirty="0"/>
          </a:p>
        </p:txBody>
      </p:sp>
      <p:pic>
        <p:nvPicPr>
          <p:cNvPr id="17" name="Рисунок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99" y="4149000"/>
            <a:ext cx="2285791" cy="2245789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364" y="4149000"/>
            <a:ext cx="2295486" cy="2246264"/>
          </a:xfrm>
          <a:prstGeom prst="rect">
            <a:avLst/>
          </a:prstGeom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10" y="1002098"/>
            <a:ext cx="2303580" cy="2693804"/>
          </a:xfrm>
          <a:prstGeom prst="rect">
            <a:avLst/>
          </a:prstGeom>
        </p:spPr>
      </p:pic>
      <p:pic>
        <p:nvPicPr>
          <p:cNvPr id="1026" name="Picture 2" descr="Сортировочный центр Wildberries, склад — Яндекс Карты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236"/>
          <a:stretch/>
        </p:blipFill>
        <p:spPr bwMode="auto">
          <a:xfrm>
            <a:off x="3029682" y="1006746"/>
            <a:ext cx="2166318" cy="268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23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19BDDA06-FA61-4444-B7B0-098A76600C47}"/>
              </a:ext>
            </a:extLst>
          </p:cNvPr>
          <p:cNvSpPr/>
          <p:nvPr/>
        </p:nvSpPr>
        <p:spPr>
          <a:xfrm>
            <a:off x="0" y="4383000"/>
            <a:ext cx="1146000" cy="2475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ED57699-61FD-42F4-918B-3EC1A3D20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Оригинальность проекта</a:t>
            </a:r>
          </a:p>
        </p:txBody>
      </p:sp>
      <p:sp>
        <p:nvSpPr>
          <p:cNvPr id="10" name="Текст 9">
            <a:extLst>
              <a:ext uri="{FF2B5EF4-FFF2-40B4-BE49-F238E27FC236}">
                <a16:creationId xmlns:a16="http://schemas.microsoft.com/office/drawing/2014/main" id="{1C2D14D9-5A69-4087-8933-74ED354682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1000" y="1370119"/>
            <a:ext cx="7327900" cy="3108393"/>
          </a:xfrm>
        </p:spPr>
        <p:txBody>
          <a:bodyPr>
            <a:noAutofit/>
          </a:bodyPr>
          <a:lstStyle/>
          <a:p>
            <a:pPr algn="just">
              <a:lnSpc>
                <a:spcPct val="114000"/>
              </a:lnSpc>
            </a:pP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Оригинальность проекта заключается в многофункциональности прибора, в технологических </a:t>
            </a:r>
            <a:r>
              <a:rPr lang="ru-RU" sz="2000">
                <a:latin typeface="Times New Roman" panose="02020603050405020304" pitchFamily="18" charset="0"/>
                <a:cs typeface="Times New Roman" panose="02020603050405020304" pitchFamily="18" charset="0"/>
              </a:rPr>
              <a:t>решениях</a:t>
            </a:r>
            <a:r>
              <a:rPr lang="ru-RU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14000"/>
              </a:lnSpc>
            </a:pPr>
            <a:r>
              <a:rPr lang="ru-RU" sz="20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Прибор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может одновременно измерять уровень радиации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атмосферное давление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высоту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влажность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детектировать взрывоопасные газы и измерять электромагнитное излучение с звуковым оповещением и передачей данных по беспроводным интерфейсам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6" r="9950" b="4802"/>
          <a:stretch/>
        </p:blipFill>
        <p:spPr>
          <a:xfrm rot="5400000">
            <a:off x="8296025" y="1633975"/>
            <a:ext cx="3736613" cy="336666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6000" y="4478513"/>
            <a:ext cx="3141643" cy="2283974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000" y="4478513"/>
            <a:ext cx="3060000" cy="2180250"/>
          </a:xfrm>
          <a:prstGeom prst="rect">
            <a:avLst/>
          </a:prstGeom>
        </p:spPr>
      </p:pic>
      <p:sp>
        <p:nvSpPr>
          <p:cNvPr id="9" name="Текст 9">
            <a:extLst>
              <a:ext uri="{FF2B5EF4-FFF2-40B4-BE49-F238E27FC236}">
                <a16:creationId xmlns:a16="http://schemas.microsoft.com/office/drawing/2014/main" id="{1C2D14D9-5A69-4087-8933-74ED354682AF}"/>
              </a:ext>
            </a:extLst>
          </p:cNvPr>
          <p:cNvSpPr txBox="1">
            <a:spLocks/>
          </p:cNvSpPr>
          <p:nvPr/>
        </p:nvSpPr>
        <p:spPr>
          <a:xfrm>
            <a:off x="838100" y="3744000"/>
            <a:ext cx="7327900" cy="1079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4000"/>
              </a:lnSpc>
            </a:pPr>
            <a:endParaRPr lang="en-US" sz="1800" b="1" dirty="0" smtClean="0"/>
          </a:p>
        </p:txBody>
      </p:sp>
    </p:spTree>
    <p:extLst>
      <p:ext uri="{BB962C8B-B14F-4D97-AF65-F5344CB8AC3E}">
        <p14:creationId xmlns:p14="http://schemas.microsoft.com/office/powerpoint/2010/main" val="3252298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>
            <a:extLst>
              <a:ext uri="{FF2B5EF4-FFF2-40B4-BE49-F238E27FC236}">
                <a16:creationId xmlns:a16="http://schemas.microsoft.com/office/drawing/2014/main" id="{D3AC1C8A-8499-46A5-A64E-CFBA7F45D48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4357" y="1784562"/>
            <a:ext cx="11363325" cy="73508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-паяльная станция </a:t>
            </a:r>
            <a:r>
              <a:rPr lang="en-US" sz="2000" b="1" dirty="0">
                <a:solidFill>
                  <a:schemeClr val="bg1"/>
                </a:solidFill>
              </a:rPr>
              <a:t>element</a:t>
            </a:r>
            <a:r>
              <a:rPr lang="ru-RU" sz="2000" b="1" dirty="0">
                <a:solidFill>
                  <a:schemeClr val="bg1"/>
                </a:solidFill>
              </a:rPr>
              <a:t> 852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r>
              <a:rPr lang="ru-RU" sz="2000" b="1" dirty="0">
                <a:solidFill>
                  <a:schemeClr val="bg1"/>
                </a:solidFill>
              </a:rPr>
              <a:t>+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-тестер </a:t>
            </a:r>
            <a:r>
              <a:rPr lang="en-US" sz="2000" b="1" dirty="0">
                <a:solidFill>
                  <a:schemeClr val="bg1"/>
                </a:solidFill>
              </a:rPr>
              <a:t>RM</a:t>
            </a:r>
            <a:r>
              <a:rPr lang="ru-RU" sz="2000" b="1" dirty="0">
                <a:solidFill>
                  <a:schemeClr val="bg1"/>
                </a:solidFill>
              </a:rPr>
              <a:t> 113</a:t>
            </a:r>
            <a:r>
              <a:rPr lang="en-US" sz="2000" b="1" dirty="0">
                <a:solidFill>
                  <a:schemeClr val="bg1"/>
                </a:solidFill>
              </a:rPr>
              <a:t>A</a:t>
            </a:r>
            <a:endParaRPr lang="ru-RU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-линейка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-пинцет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-напильник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-бур-машинка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-отвёртка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-кусачки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-</a:t>
            </a:r>
            <a:r>
              <a:rPr lang="ru-RU" sz="2000" b="1" dirty="0">
                <a:solidFill>
                  <a:schemeClr val="bg1"/>
                </a:solidFill>
              </a:rPr>
              <a:t>3</a:t>
            </a:r>
            <a:r>
              <a:rPr lang="en-US" sz="2000" b="1" dirty="0">
                <a:solidFill>
                  <a:schemeClr val="bg1"/>
                </a:solidFill>
              </a:rPr>
              <a:t>D</a:t>
            </a:r>
            <a:r>
              <a:rPr lang="ru-RU" sz="2000" b="1" dirty="0">
                <a:solidFill>
                  <a:schemeClr val="bg1"/>
                </a:solidFill>
              </a:rPr>
              <a:t> принтер </a:t>
            </a:r>
            <a:r>
              <a:rPr lang="en-US" sz="2000" b="1" dirty="0">
                <a:solidFill>
                  <a:schemeClr val="bg1"/>
                </a:solidFill>
              </a:rPr>
              <a:t>Ender3 v2 neo                                   </a:t>
            </a:r>
            <a:endParaRPr lang="ru-RU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b="1" dirty="0">
                <a:solidFill>
                  <a:schemeClr val="bg1"/>
                </a:solidFill>
              </a:rPr>
              <a:t>-PETG</a:t>
            </a:r>
            <a:r>
              <a:rPr lang="ru-RU" sz="2000" b="1" dirty="0">
                <a:solidFill>
                  <a:schemeClr val="bg1"/>
                </a:solidFill>
              </a:rPr>
              <a:t> пластик</a:t>
            </a:r>
          </a:p>
          <a:p>
            <a:pPr marL="0" indent="0">
              <a:buNone/>
            </a:pPr>
            <a:endParaRPr lang="ru-RU" sz="20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-припой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 осциллограф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</a:t>
            </a:r>
            <a:r>
              <a:rPr lang="ru-RU" sz="2000" b="1" dirty="0" err="1">
                <a:solidFill>
                  <a:schemeClr val="bg1"/>
                </a:solidFill>
              </a:rPr>
              <a:t>термоусадочная</a:t>
            </a:r>
            <a:r>
              <a:rPr lang="ru-RU" sz="2000" b="1" dirty="0">
                <a:solidFill>
                  <a:schemeClr val="bg1"/>
                </a:solidFill>
              </a:rPr>
              <a:t> трубка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-электрические провода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-флюс (канифоль)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-обезжиривающая жидкость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-паяльный фен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 -генератор сигналов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-клей,  болты</a:t>
            </a:r>
          </a:p>
          <a:p>
            <a:pPr marL="0" indent="0">
              <a:buNone/>
            </a:pPr>
            <a:r>
              <a:rPr lang="ru-RU" sz="2000" b="1" dirty="0">
                <a:solidFill>
                  <a:schemeClr val="bg1"/>
                </a:solidFill>
              </a:rPr>
              <a:t>- изоляционный материал</a:t>
            </a:r>
            <a:endParaRPr lang="en-US" sz="2000" dirty="0"/>
          </a:p>
        </p:txBody>
      </p:sp>
      <p:sp>
        <p:nvSpPr>
          <p:cNvPr id="8" name="Заголовок 7">
            <a:extLst>
              <a:ext uri="{FF2B5EF4-FFF2-40B4-BE49-F238E27FC236}">
                <a16:creationId xmlns:a16="http://schemas.microsoft.com/office/drawing/2014/main" id="{264C4750-A43B-48DF-98D2-33D34033B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225" y="414000"/>
            <a:ext cx="11385549" cy="1325563"/>
          </a:xfrm>
        </p:spPr>
        <p:txBody>
          <a:bodyPr>
            <a:normAutofit/>
          </a:bodyPr>
          <a:lstStyle/>
          <a:p>
            <a:r>
              <a:rPr lang="ru-RU" altLang="ru-RU" sz="4800" dirty="0"/>
              <a:t>О</a:t>
            </a:r>
            <a:r>
              <a:rPr lang="ru-RU" sz="4800" dirty="0"/>
              <a:t>борудование и материалы</a:t>
            </a:r>
          </a:p>
        </p:txBody>
      </p:sp>
      <p:sp>
        <p:nvSpPr>
          <p:cNvPr id="27" name="Текст 9">
            <a:extLst>
              <a:ext uri="{FF2B5EF4-FFF2-40B4-BE49-F238E27FC236}">
                <a16:creationId xmlns:a16="http://schemas.microsoft.com/office/drawing/2014/main" id="{A871B856-E2A9-41F5-B30E-117B49253B76}"/>
              </a:ext>
            </a:extLst>
          </p:cNvPr>
          <p:cNvSpPr txBox="1">
            <a:spLocks/>
          </p:cNvSpPr>
          <p:nvPr/>
        </p:nvSpPr>
        <p:spPr>
          <a:xfrm>
            <a:off x="1236000" y="3609000"/>
            <a:ext cx="4510471" cy="98986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ru-RU" sz="1400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88409" y="1449000"/>
            <a:ext cx="8403000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>
                <a:latin typeface="Arial Black" panose="020B0A04020102020204" pitchFamily="34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паяльная станция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852d+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-тестер RM 113A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-линейка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-пинцет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бур-машинка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-отвёртка</a:t>
            </a:r>
          </a:p>
          <a:p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 принтер Ender3 v2 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neo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-PETG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пластик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-припой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осциллограф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ru-RU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термоусадочная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трубка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-электрические провода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-флюс (канифоль)</a:t>
            </a:r>
          </a:p>
          <a:p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-обезжиривающая </a:t>
            </a:r>
            <a:r>
              <a:rPr lang="ru-RU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жидкость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2" descr="C:\Users\Пользователь\Downloads\Screenshot_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472" y="1730088"/>
            <a:ext cx="6289874" cy="5017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82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7F6F86BE-0DD2-4FE3-982C-F0F414656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Составные части </a:t>
            </a:r>
            <a:r>
              <a:rPr lang="ru-RU" dirty="0" err="1" smtClean="0"/>
              <a:t>экометра</a:t>
            </a:r>
            <a:endParaRPr lang="ru-RU" dirty="0"/>
          </a:p>
        </p:txBody>
      </p:sp>
      <p:sp>
        <p:nvSpPr>
          <p:cNvPr id="9" name="Текст 8">
            <a:extLst>
              <a:ext uri="{FF2B5EF4-FFF2-40B4-BE49-F238E27FC236}">
                <a16:creationId xmlns:a16="http://schemas.microsoft.com/office/drawing/2014/main" id="{60E971C1-3569-4E28-9BC9-9472054272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315" y="1414277"/>
            <a:ext cx="10577513" cy="720725"/>
          </a:xfrm>
        </p:spPr>
        <p:txBody>
          <a:bodyPr>
            <a:normAutofit fontScale="25000" lnSpcReduction="20000"/>
          </a:bodyPr>
          <a:lstStyle/>
          <a:p>
            <a:r>
              <a:rPr lang="ru-RU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Включает в себя  модули</a:t>
            </a:r>
            <a:r>
              <a:rPr lang="en-US" sz="2400" b="1" dirty="0">
                <a:solidFill>
                  <a:schemeClr val="bg1"/>
                </a:solidFill>
                <a:cs typeface="Times New Roman" panose="02020603050405020304" pitchFamily="18" charset="0"/>
              </a:rPr>
              <a:t>:</a:t>
            </a:r>
            <a:endParaRPr lang="ru-RU" sz="2400" b="1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r>
              <a:rPr lang="en-US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чётчик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радиации -  на базе счётчика Гейгера СТС6 и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И8 Б</a:t>
            </a: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климатический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датчик – на базе модуля атмосферного давления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BME680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электромагнитное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излучение-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EMF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-модуль</a:t>
            </a:r>
          </a:p>
          <a:p>
            <a:r>
              <a:rPr lang="ru-RU" sz="9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аудиооповещение</a:t>
            </a:r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DFPplayer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передача данных-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HC06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модуль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передачи данных </a:t>
            </a:r>
            <a:r>
              <a:rPr lang="en-US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WIFI- Esp8266</a:t>
            </a:r>
            <a:endParaRPr lang="ru-RU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повышающий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преобразователь </a:t>
            </a:r>
            <a:endParaRPr lang="ru-R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напряжения - </a:t>
            </a:r>
            <a:r>
              <a:rPr lang="ru-RU" sz="9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Рере</a:t>
            </a:r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сна </a:t>
            </a: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реле 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сна и </a:t>
            </a:r>
            <a:r>
              <a:rPr lang="ru-RU" sz="9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коммутанций</a:t>
            </a:r>
            <a:r>
              <a:rPr lang="ru-RU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 </a:t>
            </a:r>
            <a:r>
              <a:rPr lang="en-US" sz="9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endParaRPr lang="ru-RU" sz="96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9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разъем для подключения зонда </a:t>
            </a:r>
            <a:endParaRPr 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9600" b="1" dirty="0">
              <a:cs typeface="Times New Roman" panose="02020603050405020304" pitchFamily="18" charset="0"/>
            </a:endParaRPr>
          </a:p>
        </p:txBody>
      </p:sp>
      <p:pic>
        <p:nvPicPr>
          <p:cNvPr id="22" name="Рисунок 21" descr="C:\Users\koptl\AppData\Local\Microsoft\Windows\INetCache\Content.Word\vnt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2349000"/>
            <a:ext cx="5130000" cy="382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7433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88328" y="234000"/>
            <a:ext cx="10577628" cy="1128875"/>
          </a:xfrm>
        </p:spPr>
        <p:txBody>
          <a:bodyPr/>
          <a:lstStyle/>
          <a:p>
            <a:pPr algn="ctr"/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 </a:t>
            </a:r>
            <a:r>
              <a:rPr lang="ru-RU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sz="quarter" idx="13"/>
          </p:nvPr>
        </p:nvSpPr>
        <p:spPr>
          <a:xfrm>
            <a:off x="786000" y="1224000"/>
            <a:ext cx="10577513" cy="720725"/>
          </a:xfrm>
        </p:spPr>
        <p:txBody>
          <a:bodyPr>
            <a:no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Для проектирования прибора  использовал программу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Fusion 360.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В проект  импортировал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3D </a:t>
            </a:r>
            <a:r>
              <a:rPr lang="ru-RU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модели датчиков, печатную плату для разработки корпуса и дизайна прибора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00" y="3384000"/>
            <a:ext cx="3583034" cy="25740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38" y="3159000"/>
            <a:ext cx="3294080" cy="325061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1"/>
          <a:stretch/>
        </p:blipFill>
        <p:spPr>
          <a:xfrm>
            <a:off x="8166000" y="3024000"/>
            <a:ext cx="3501511" cy="32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13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876000" y="524717"/>
            <a:ext cx="10577628" cy="1128875"/>
          </a:xfrm>
        </p:spPr>
        <p:txBody>
          <a:bodyPr/>
          <a:lstStyle/>
          <a:p>
            <a:r>
              <a:rPr lang="ru-RU" dirty="0" smtClean="0"/>
              <a:t>Плата прибора и электрическая схема</a:t>
            </a:r>
            <a:endParaRPr lang="ru-RU" dirty="0"/>
          </a:p>
        </p:txBody>
      </p:sp>
      <p:pic>
        <p:nvPicPr>
          <p:cNvPr id="5" name="Рисунок 4" descr="C:\Users\Пользователь\Downloads\Screenshot_19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0" y="1674000"/>
            <a:ext cx="4968550" cy="4312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Рисунок 6"/>
          <p:cNvPicPr/>
          <p:nvPr/>
        </p:nvPicPr>
        <p:blipFill rotWithShape="1">
          <a:blip r:embed="rId3"/>
          <a:srcRect l="4494" t="8530" r="4745" b="4188"/>
          <a:stretch/>
        </p:blipFill>
        <p:spPr bwMode="auto">
          <a:xfrm>
            <a:off x="5646000" y="1666016"/>
            <a:ext cx="6355189" cy="4320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261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Желтый">
      <a:dk1>
        <a:sysClr val="windowText" lastClr="000000"/>
      </a:dk1>
      <a:lt1>
        <a:sysClr val="window" lastClr="FFFFFF"/>
      </a:lt1>
      <a:dk2>
        <a:srgbClr val="39302A"/>
      </a:dk2>
      <a:lt2>
        <a:srgbClr val="E5DEDB"/>
      </a:lt2>
      <a:accent1>
        <a:srgbClr val="FFCA08"/>
      </a:accent1>
      <a:accent2>
        <a:srgbClr val="F8931D"/>
      </a:accent2>
      <a:accent3>
        <a:srgbClr val="CE8D3E"/>
      </a:accent3>
      <a:accent4>
        <a:srgbClr val="EC7016"/>
      </a:accent4>
      <a:accent5>
        <a:srgbClr val="E64823"/>
      </a:accent5>
      <a:accent6>
        <a:srgbClr val="9C6A6A"/>
      </a:accent6>
      <a:hlink>
        <a:srgbClr val="2998E3"/>
      </a:hlink>
      <a:folHlink>
        <a:srgbClr val="7F723D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9736</TotalTime>
  <Words>777</Words>
  <Application>Microsoft Office PowerPoint</Application>
  <PresentationFormat>Широкоэкранный</PresentationFormat>
  <Paragraphs>106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4" baseType="lpstr">
      <vt:lpstr>Arial</vt:lpstr>
      <vt:lpstr>Arial Black</vt:lpstr>
      <vt:lpstr>Calibri</vt:lpstr>
      <vt:lpstr>Calibri Light</vt:lpstr>
      <vt:lpstr>CentSchbkCyrill BT</vt:lpstr>
      <vt:lpstr>Century Gothic</vt:lpstr>
      <vt:lpstr>Times New Roman</vt:lpstr>
      <vt:lpstr>Wingdings</vt:lpstr>
      <vt:lpstr>Тема Office</vt:lpstr>
      <vt:lpstr>Образовательный конкурс “ЗВЕЗДА БУДУЩЕГО 2024” Секция     Компьютерные науки и инжиниринг</vt:lpstr>
      <vt:lpstr>Презентация PowerPoint</vt:lpstr>
      <vt:lpstr>Умный город </vt:lpstr>
      <vt:lpstr>Аудитория проекта</vt:lpstr>
      <vt:lpstr>Оригинальность проекта</vt:lpstr>
      <vt:lpstr>Оборудование и материалы</vt:lpstr>
      <vt:lpstr>Составные части экометра</vt:lpstr>
      <vt:lpstr>3D моделирование</vt:lpstr>
      <vt:lpstr>Плата прибора и электрическая схема</vt:lpstr>
      <vt:lpstr>Технологическая последовательность изготовления </vt:lpstr>
      <vt:lpstr>Программирование и калибровка датчиков </vt:lpstr>
      <vt:lpstr>Проверка прибора</vt:lpstr>
      <vt:lpstr>Практическая значимость </vt:lpstr>
      <vt:lpstr>Экономический расчёт</vt:lpstr>
      <vt:lpstr>ЗАКЛЮЧЕНИЕ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koptlovl5@gmail.com</cp:lastModifiedBy>
  <cp:revision>94</cp:revision>
  <dcterms:created xsi:type="dcterms:W3CDTF">2020-04-24T17:08:42Z</dcterms:created>
  <dcterms:modified xsi:type="dcterms:W3CDTF">2024-07-14T21:42:31Z</dcterms:modified>
</cp:coreProperties>
</file>